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5" r:id="rId4"/>
    <p:sldId id="295" r:id="rId5"/>
    <p:sldId id="266" r:id="rId6"/>
    <p:sldId id="29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91" r:id="rId16"/>
    <p:sldId id="293" r:id="rId17"/>
    <p:sldId id="284" r:id="rId18"/>
    <p:sldId id="292" r:id="rId19"/>
    <p:sldId id="275" r:id="rId20"/>
    <p:sldId id="276" r:id="rId21"/>
    <p:sldId id="277" r:id="rId22"/>
    <p:sldId id="278" r:id="rId23"/>
    <p:sldId id="279" r:id="rId24"/>
    <p:sldId id="280" r:id="rId25"/>
    <p:sldId id="296" r:id="rId26"/>
    <p:sldId id="281" r:id="rId27"/>
    <p:sldId id="282" r:id="rId28"/>
    <p:sldId id="297" r:id="rId29"/>
    <p:sldId id="283" r:id="rId30"/>
    <p:sldId id="29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9328" autoAdjust="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D14E-DAC3-4F76-997B-634EDA1D214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C9137-8EE5-4381-AB71-1D41488EA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4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4B31-6BB3-4F2F-BEE9-3B38C538B20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464AE-7C81-4943-8690-F190C80BD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0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464AE-7C81-4943-8690-F190C80BD3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1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AC0E79-0B28-4A78-90B1-0FD5248E2493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265DF9-120B-44F5-8AC5-D6A1A22D1E16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5F08A6-9BBC-4EF9-BD46-655D504D2050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734DDF-9F29-41A6-B8CE-26D5F55B6A6B}" type="slidenum">
              <a:rPr lang="ru-RU" altLang="ru-RU" smtClean="0"/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DC3A5-E070-49B7-AA1F-0FBFEDF67572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D92B07-5CAD-463A-A3A6-B731140D7C0E}" type="slidenum">
              <a:rPr lang="ru-RU" altLang="ru-RU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2BE19-E015-4EF0-AA84-58CBB3A8E6BA}" type="slidenum">
              <a:rPr lang="ru-RU" altLang="ru-RU" smtClean="0"/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DC3A5-E070-49B7-AA1F-0FBFEDF67572}" type="slidenum">
              <a:rPr lang="ru-RU" altLang="ru-RU" smtClean="0"/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0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3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C43C8-9DE1-4A25-BCE8-71E7AC936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6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6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8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4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3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2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4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E5D3-E00B-49E3-94D3-E4FB89524A0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B2FD-8007-4AFA-96F5-5519CCB5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9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Линейный </a:t>
            </a:r>
            <a:r>
              <a:rPr lang="ru-RU" dirty="0" err="1" smtClean="0"/>
              <a:t>криптоанализ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2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C8179B-68F6-4DD7-802F-872A4B247BB4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3405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i="1" smtClean="0"/>
              <a:t>2. Перестановки</a:t>
            </a:r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smtClean="0"/>
              <a:t>Это преобразование, которое показывает, на какую позицию в выходном блоке должен попасть стоящий на определенной позиции символ входной последовательности (рис. 3.2).</a:t>
            </a:r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algn="ctr" eaLnBrk="1" hangingPunct="1">
              <a:buFontTx/>
              <a:buNone/>
            </a:pPr>
            <a:r>
              <a:rPr lang="ru-RU" altLang="ru-RU" sz="2000" smtClean="0"/>
              <a:t>С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55875" y="371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74" y="1990725"/>
            <a:ext cx="42433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481263" y="3081338"/>
            <a:ext cx="438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Перестановка элементов блока</a:t>
            </a:r>
          </a:p>
        </p:txBody>
      </p:sp>
      <p:sp>
        <p:nvSpPr>
          <p:cNvPr id="33799" name="Rectangle 15"/>
          <p:cNvSpPr>
            <a:spLocks noChangeArrowheads="1"/>
          </p:cNvSpPr>
          <p:nvPr/>
        </p:nvSpPr>
        <p:spPr bwMode="auto">
          <a:xfrm>
            <a:off x="2606675" y="569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800" name="Rectangle 18"/>
          <p:cNvSpPr>
            <a:spLocks noChangeArrowheads="1"/>
          </p:cNvSpPr>
          <p:nvPr/>
        </p:nvSpPr>
        <p:spPr bwMode="auto">
          <a:xfrm>
            <a:off x="7308850" y="350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801" name="Rectangle 20"/>
          <p:cNvSpPr>
            <a:spLocks noChangeArrowheads="1"/>
          </p:cNvSpPr>
          <p:nvPr/>
        </p:nvSpPr>
        <p:spPr bwMode="auto">
          <a:xfrm>
            <a:off x="8896350" y="4164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802" name="Rectangle 22"/>
          <p:cNvSpPr>
            <a:spLocks noChangeArrowheads="1"/>
          </p:cNvSpPr>
          <p:nvPr/>
        </p:nvSpPr>
        <p:spPr bwMode="auto">
          <a:xfrm>
            <a:off x="8859838" y="5287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779463" y="5016500"/>
            <a:ext cx="389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/>
              <a:t>3. Сложение блока с подключем</a:t>
            </a:r>
          </a:p>
        </p:txBody>
      </p:sp>
      <p:graphicFrame>
        <p:nvGraphicFramePr>
          <p:cNvPr id="33804" name="Object 5"/>
          <p:cNvGraphicFramePr>
            <a:graphicFrameLocks noChangeAspect="1"/>
          </p:cNvGraphicFramePr>
          <p:nvPr/>
        </p:nvGraphicFramePr>
        <p:xfrm>
          <a:off x="2430463" y="5567363"/>
          <a:ext cx="27432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5" imgW="863225" imgH="228501" progId="Equation.DSMT4">
                  <p:embed/>
                </p:oleObj>
              </mc:Choice>
              <mc:Fallback>
                <p:oleObj name="Equation" r:id="rId5" imgW="86322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5567363"/>
                        <a:ext cx="27432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1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498C5D-7582-4912-BBCC-4B532DCAF8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338" y="852488"/>
            <a:ext cx="5256212" cy="5294312"/>
          </a:xfrm>
          <a:noFill/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505200" y="220663"/>
            <a:ext cx="222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Учебный ППШ</a:t>
            </a:r>
          </a:p>
        </p:txBody>
      </p:sp>
    </p:spTree>
    <p:extLst>
      <p:ext uri="{BB962C8B-B14F-4D97-AF65-F5344CB8AC3E}">
        <p14:creationId xmlns:p14="http://schemas.microsoft.com/office/powerpoint/2010/main" val="33526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5BD47B-7B43-404B-BDBF-E86EEE626C4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88" y="1714500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Из схемы видно, что такой шифр имеет четыре итерации, причем каждая из них включает в себя: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latin typeface="+mn-lt"/>
              </a:rPr>
              <a:t>сложение по модулю 2 с </a:t>
            </a:r>
            <a:r>
              <a:rPr lang="ru-RU" sz="2400" kern="0" dirty="0" err="1">
                <a:latin typeface="+mn-lt"/>
              </a:rPr>
              <a:t>раундовым</a:t>
            </a:r>
            <a:r>
              <a:rPr lang="ru-RU" sz="2400" kern="0" dirty="0">
                <a:latin typeface="+mn-lt"/>
              </a:rPr>
              <a:t> ключом,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latin typeface="+mn-lt"/>
              </a:rPr>
              <a:t>нелинейное преобразование, выполняемое в четырех </a:t>
            </a:r>
            <a:r>
              <a:rPr lang="en-US" sz="2400" kern="0" dirty="0">
                <a:latin typeface="+mn-lt"/>
              </a:rPr>
              <a:t>S</a:t>
            </a:r>
            <a:r>
              <a:rPr lang="ru-RU" sz="2400" kern="0" dirty="0">
                <a:latin typeface="+mn-lt"/>
              </a:rPr>
              <a:t>-блоках, (подстановка)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latin typeface="+mn-lt"/>
              </a:rPr>
              <a:t> перестановка символов, определяемую направлениями линий.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     (в последнем раунде перестановка не используется, но используется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     5-й </a:t>
            </a:r>
            <a:r>
              <a:rPr lang="ru-RU" sz="2400" kern="0" dirty="0" err="1">
                <a:latin typeface="+mn-lt"/>
              </a:rPr>
              <a:t>раундовый</a:t>
            </a:r>
            <a:r>
              <a:rPr lang="ru-RU" sz="2400" kern="0" dirty="0">
                <a:latin typeface="+mn-lt"/>
              </a:rPr>
              <a:t> ключ).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Длина блока учебного ППШ равна 16 бит, а общее число бит </a:t>
            </a:r>
            <a:r>
              <a:rPr lang="ru-RU" sz="2400" kern="0" dirty="0" err="1">
                <a:latin typeface="+mn-lt"/>
              </a:rPr>
              <a:t>раундовых</a:t>
            </a:r>
            <a:r>
              <a:rPr lang="ru-RU" sz="2400" kern="0" dirty="0">
                <a:latin typeface="+mn-lt"/>
              </a:rPr>
              <a:t> ключей – 80.</a:t>
            </a:r>
          </a:p>
        </p:txBody>
      </p:sp>
    </p:spTree>
    <p:extLst>
      <p:ext uri="{BB962C8B-B14F-4D97-AF65-F5344CB8AC3E}">
        <p14:creationId xmlns:p14="http://schemas.microsoft.com/office/powerpoint/2010/main" val="30659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7B8857-51E3-47C8-8266-47AD7092FF01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55588"/>
            <a:ext cx="8964612" cy="7651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altLang="ru-RU" sz="2000" smtClean="0"/>
              <a:t>Все </a:t>
            </a:r>
            <a:r>
              <a:rPr lang="en-US" altLang="ru-RU" sz="2000" smtClean="0"/>
              <a:t>S</a:t>
            </a:r>
            <a:r>
              <a:rPr lang="ru-RU" altLang="ru-RU" sz="2000" smtClean="0"/>
              <a:t>-блоки выполняют одинаковое табличное преобразование, не зависящее от ключа и задаваемое в соответствии с таблицей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/>
              <a:t> (в 16-ричной системе).</a:t>
            </a:r>
          </a:p>
          <a:p>
            <a:pPr algn="ctr" eaLnBrk="1" hangingPunct="1">
              <a:buFontTx/>
              <a:buNone/>
            </a:pPr>
            <a:endParaRPr lang="ru-RU" altLang="ru-RU" sz="1400" smtClean="0"/>
          </a:p>
        </p:txBody>
      </p:sp>
      <p:graphicFrame>
        <p:nvGraphicFramePr>
          <p:cNvPr id="21617" name="Group 113"/>
          <p:cNvGraphicFramePr>
            <a:graphicFrameLocks noGrp="1"/>
          </p:cNvGraphicFramePr>
          <p:nvPr>
            <p:ph sz="quarter" idx="2"/>
          </p:nvPr>
        </p:nvGraphicFramePr>
        <p:xfrm>
          <a:off x="250825" y="1779588"/>
          <a:ext cx="8424863" cy="628650"/>
        </p:xfrm>
        <a:graphic>
          <a:graphicData uri="http://schemas.openxmlformats.org/drawingml/2006/table">
            <a:tbl>
              <a:tblPr/>
              <a:tblGrid>
                <a:gridCol w="1606550"/>
                <a:gridCol w="941388"/>
                <a:gridCol w="885825"/>
                <a:gridCol w="801687"/>
                <a:gridCol w="885825"/>
                <a:gridCol w="885825"/>
                <a:gridCol w="912813"/>
                <a:gridCol w="839787"/>
                <a:gridCol w="665163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0" name="Rectangle 116"/>
          <p:cNvSpPr>
            <a:spLocks noChangeArrowheads="1"/>
          </p:cNvSpPr>
          <p:nvPr/>
        </p:nvSpPr>
        <p:spPr bwMode="auto">
          <a:xfrm>
            <a:off x="1871663" y="1174750"/>
            <a:ext cx="463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Преобразования в </a:t>
            </a:r>
            <a:r>
              <a:rPr lang="en-US" altLang="ru-RU" sz="1800"/>
              <a:t>S</a:t>
            </a:r>
            <a:r>
              <a:rPr lang="ru-RU" altLang="ru-RU" sz="1800"/>
              <a:t>-блоках</a:t>
            </a:r>
          </a:p>
        </p:txBody>
      </p:sp>
      <p:graphicFrame>
        <p:nvGraphicFramePr>
          <p:cNvPr id="22147" name="Group 643"/>
          <p:cNvGraphicFramePr>
            <a:graphicFrameLocks noGrp="1"/>
          </p:cNvGraphicFramePr>
          <p:nvPr>
            <p:ph sz="quarter" idx="3"/>
          </p:nvPr>
        </p:nvGraphicFramePr>
        <p:xfrm>
          <a:off x="250825" y="2828925"/>
          <a:ext cx="8462963" cy="687388"/>
        </p:xfrm>
        <a:graphic>
          <a:graphicData uri="http://schemas.openxmlformats.org/drawingml/2006/table">
            <a:tbl>
              <a:tblPr/>
              <a:tblGrid>
                <a:gridCol w="496888"/>
                <a:gridCol w="574675"/>
                <a:gridCol w="1344612"/>
                <a:gridCol w="1319213"/>
                <a:gridCol w="1320800"/>
                <a:gridCol w="1344612"/>
                <a:gridCol w="1038225"/>
                <a:gridCol w="1023938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10(A)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11(B)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12(C)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13(D)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14(E)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15(F)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30" name="Rectangle 317"/>
          <p:cNvSpPr>
            <a:spLocks noChangeArrowheads="1"/>
          </p:cNvSpPr>
          <p:nvPr/>
        </p:nvSpPr>
        <p:spPr bwMode="auto">
          <a:xfrm>
            <a:off x="179388" y="4297363"/>
            <a:ext cx="8964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Преобразования перестановок на каждом раунде также одинаковы, не зависят от ключа и задаются таблицей</a:t>
            </a:r>
          </a:p>
        </p:txBody>
      </p:sp>
      <p:sp>
        <p:nvSpPr>
          <p:cNvPr id="36931" name="Rectangle 318"/>
          <p:cNvSpPr>
            <a:spLocks noChangeArrowheads="1"/>
          </p:cNvSpPr>
          <p:nvPr/>
        </p:nvSpPr>
        <p:spPr bwMode="auto">
          <a:xfrm>
            <a:off x="2609850" y="5180013"/>
            <a:ext cx="3490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Преобразования перестановок</a:t>
            </a:r>
          </a:p>
        </p:txBody>
      </p:sp>
      <p:graphicFrame>
        <p:nvGraphicFramePr>
          <p:cNvPr id="22158" name="Group 654"/>
          <p:cNvGraphicFramePr>
            <a:graphicFrameLocks noGrp="1"/>
          </p:cNvGraphicFramePr>
          <p:nvPr/>
        </p:nvGraphicFramePr>
        <p:xfrm>
          <a:off x="363538" y="5724525"/>
          <a:ext cx="8424863" cy="609600"/>
        </p:xfrm>
        <a:graphic>
          <a:graphicData uri="http://schemas.openxmlformats.org/drawingml/2006/table">
            <a:tbl>
              <a:tblPr/>
              <a:tblGrid>
                <a:gridCol w="696913"/>
                <a:gridCol w="304800"/>
                <a:gridCol w="419100"/>
                <a:gridCol w="417512"/>
                <a:gridCol w="465138"/>
                <a:gridCol w="419100"/>
                <a:gridCol w="415925"/>
                <a:gridCol w="541337"/>
                <a:gridCol w="541338"/>
                <a:gridCol w="417512"/>
                <a:gridCol w="541338"/>
                <a:gridCol w="538162"/>
                <a:gridCol w="542925"/>
                <a:gridCol w="541338"/>
                <a:gridCol w="541337"/>
                <a:gridCol w="539750"/>
                <a:gridCol w="541338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B15DA7-2E0B-4F95-B166-C61B35764C60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351837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Определение.</a:t>
            </a:r>
            <a:r>
              <a:rPr lang="ru-RU" altLang="ru-RU" sz="2000" dirty="0" smtClean="0"/>
              <a:t> КС называется </a:t>
            </a:r>
            <a:r>
              <a:rPr lang="ru-RU" altLang="ru-RU" sz="2000" i="1" dirty="0" smtClean="0"/>
              <a:t>доказуемо стойкой</a:t>
            </a:r>
            <a:r>
              <a:rPr lang="ru-RU" altLang="ru-RU" sz="2000" dirty="0" smtClean="0"/>
              <a:t> относительно определенного метода </a:t>
            </a:r>
            <a:r>
              <a:rPr lang="ru-RU" altLang="ru-RU" sz="2000" dirty="0" err="1" smtClean="0"/>
              <a:t>криптоанализа</a:t>
            </a:r>
            <a:r>
              <a:rPr lang="ru-RU" altLang="ru-RU" sz="2000" dirty="0" smtClean="0"/>
              <a:t>, если ее дешифрование </a:t>
            </a:r>
            <a:r>
              <a:rPr lang="ru-RU" altLang="ru-RU" sz="2000" i="1" dirty="0" smtClean="0"/>
              <a:t>данным методом</a:t>
            </a:r>
            <a:r>
              <a:rPr lang="ru-RU" altLang="ru-RU" sz="2000" dirty="0" smtClean="0"/>
              <a:t> требует необозримо большого времени или объема оборудования.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Напомним, что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блоковым шифром называется такая криптосистема, в которой каждый новый блок открытого сообщения преобразуется в блок криптограммы по одному и тому же правилу, определяемому алгоритмом шифрования и ключом. По такому же принципу выполняется и процедура </a:t>
            </a:r>
            <a:r>
              <a:rPr lang="ru-RU" altLang="ru-RU" sz="2000" i="1" dirty="0" smtClean="0"/>
              <a:t>дешифрования.</a:t>
            </a: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Одинаковые блоки сообщений      и      всегда преобразуются в одинаковые блоки криптограмм      и      . Если это свойство является нежелательным, то используют другую модификацию того же самого блокового алгоритма шифрования (см. далее </a:t>
            </a:r>
            <a:r>
              <a:rPr lang="ru-RU" altLang="ru-RU" sz="2000" dirty="0" err="1" smtClean="0"/>
              <a:t>подразд</a:t>
            </a:r>
            <a:r>
              <a:rPr lang="ru-RU" altLang="ru-RU" sz="2000" dirty="0" smtClean="0"/>
              <a:t>. 3.1.12 «Модификации блоковых шифров»).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Общие принципы построения блоковых шифров были определены К. Шенноном. </a:t>
            </a:r>
            <a:r>
              <a:rPr lang="ru-RU" altLang="ru-RU" sz="2000" dirty="0" smtClean="0"/>
              <a:t>Они состоят в том, что в алгоритме блокового шифра необходимо использовать: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а)</a:t>
            </a:r>
            <a:r>
              <a:rPr lang="ru-RU" altLang="ru-RU" sz="2000" i="1" dirty="0" smtClean="0"/>
              <a:t> подстановки</a:t>
            </a:r>
            <a:r>
              <a:rPr lang="ru-RU" altLang="ru-RU" sz="2000" dirty="0" smtClean="0"/>
              <a:t> (нелинейные преобразования коротких частей (</a:t>
            </a:r>
            <a:r>
              <a:rPr lang="ru-RU" altLang="ru-RU" sz="2000" dirty="0" err="1" smtClean="0"/>
              <a:t>подблоков</a:t>
            </a:r>
            <a:r>
              <a:rPr lang="ru-RU" altLang="ru-RU" sz="2000" dirty="0" smtClean="0"/>
              <a:t> блокового шифра);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б) </a:t>
            </a:r>
            <a:r>
              <a:rPr lang="ru-RU" altLang="ru-RU" sz="2000" i="1" dirty="0" smtClean="0"/>
              <a:t>перестановки</a:t>
            </a:r>
            <a:r>
              <a:rPr lang="ru-RU" altLang="ru-RU" sz="2000" dirty="0" smtClean="0"/>
              <a:t> символов в блоках;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в) </a:t>
            </a:r>
            <a:r>
              <a:rPr lang="ru-RU" altLang="ru-RU" sz="2000" i="1" dirty="0" smtClean="0"/>
              <a:t>итерирование </a:t>
            </a:r>
            <a:r>
              <a:rPr lang="ru-RU" altLang="ru-RU" sz="2000" dirty="0" smtClean="0"/>
              <a:t>операций а) и б) (т. е. многократное повторение их с разными ключами).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900238" y="110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73246"/>
              </p:ext>
            </p:extLst>
          </p:nvPr>
        </p:nvGraphicFramePr>
        <p:xfrm>
          <a:off x="3923928" y="2492896"/>
          <a:ext cx="3603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Microsoft Equation 3.0" r:id="rId4" imgW="203112" imgH="190417" progId="Equation.3">
                  <p:embed/>
                </p:oleObj>
              </mc:Choice>
              <mc:Fallback>
                <p:oleObj name="Microsoft Equation 3.0" r:id="rId4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492896"/>
                        <a:ext cx="3603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2987675" y="5949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78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732634"/>
              </p:ext>
            </p:extLst>
          </p:nvPr>
        </p:nvGraphicFramePr>
        <p:xfrm>
          <a:off x="4427984" y="2420888"/>
          <a:ext cx="3603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Microsoft Equation 3.0" r:id="rId6" imgW="228501" imgH="215806" progId="Equation.3">
                  <p:embed/>
                </p:oleObj>
              </mc:Choice>
              <mc:Fallback>
                <p:oleObj name="Microsoft Equation 3.0" r:id="rId6" imgW="22850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420888"/>
                        <a:ext cx="3603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827088" y="659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789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030599"/>
              </p:ext>
            </p:extLst>
          </p:nvPr>
        </p:nvGraphicFramePr>
        <p:xfrm>
          <a:off x="3020819" y="2708920"/>
          <a:ext cx="2841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Microsoft Equation 3.0" r:id="rId8" imgW="164957" imgH="190335" progId="Equation.3">
                  <p:embed/>
                </p:oleObj>
              </mc:Choice>
              <mc:Fallback>
                <p:oleObj name="Microsoft Equation 3.0" r:id="rId8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819" y="2708920"/>
                        <a:ext cx="28416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2771775" y="609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78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77289"/>
              </p:ext>
            </p:extLst>
          </p:nvPr>
        </p:nvGraphicFramePr>
        <p:xfrm>
          <a:off x="3563888" y="2708920"/>
          <a:ext cx="3143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Microsoft Equation 3.0" r:id="rId10" imgW="190335" imgH="215713" progId="Equation.3">
                  <p:embed/>
                </p:oleObj>
              </mc:Choice>
              <mc:Fallback>
                <p:oleObj name="Microsoft Equation 3.0" r:id="rId1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708920"/>
                        <a:ext cx="3143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42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линейной и нелинейной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y=f(x)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линейной, если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)+f(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)=f(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иначе функция нелинейная.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для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л.ф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сумма значений функций равна значению функции от суммы аргументов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Покажем, что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суммирования по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f(x1,x2)=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x1⊕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f(x’1,x’2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f(x1⊕x’1,x2⊕x’2)= (x1⊕x’1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⊕(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⊕x’2)=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f(x1,x2) ⊕ f(x’1,x’2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f(x1,x2)=x1*x2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x’1,x2⊕x’2)=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x’1)*(x2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⊕x’2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⊕x’1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x2⊕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*x’2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x’1*x’2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x1*x’1⊕x2*x’2=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f(x1,x2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f(x’1,x’2)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Условия </a:t>
            </a:r>
            <a:r>
              <a:rPr lang="ru-RU" sz="3600" dirty="0" err="1" smtClean="0"/>
              <a:t>криптоанализа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3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Линейный </a:t>
            </a:r>
            <a:r>
              <a:rPr lang="ru-RU" dirty="0" err="1" smtClean="0"/>
              <a:t>криптоанализ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56783" cy="458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498C5D-7582-4912-BBCC-4B532DCAF8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338" y="852488"/>
            <a:ext cx="5256212" cy="5294312"/>
          </a:xfrm>
          <a:noFill/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505200" y="220663"/>
            <a:ext cx="222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Учебный ППШ</a:t>
            </a:r>
          </a:p>
        </p:txBody>
      </p:sp>
    </p:spTree>
    <p:extLst>
      <p:ext uri="{BB962C8B-B14F-4D97-AF65-F5344CB8AC3E}">
        <p14:creationId xmlns:p14="http://schemas.microsoft.com/office/powerpoint/2010/main" val="14915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7031013" cy="537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07904" y="2852936"/>
            <a:ext cx="48245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1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013" y="376238"/>
            <a:ext cx="7772400" cy="771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Вычислительно стойкие системы шифрования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57188" y="1643063"/>
            <a:ext cx="85010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Система шифрования называется </a:t>
            </a:r>
            <a:r>
              <a:rPr lang="ru-RU" altLang="ru-RU" sz="1800" b="1"/>
              <a:t>вычислительно стойкой </a:t>
            </a:r>
            <a:r>
              <a:rPr lang="ru-RU" altLang="ru-RU" sz="1800"/>
              <a:t>(ВССШ),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если вскрытие такой системы возможно, но даже наилучший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алгоритм вскрытия требует необозримо большого времени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или необозримо большой памяти устройств, с помощью которых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проводится криптоанализ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971600" y="5085184"/>
            <a:ext cx="68468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Время </a:t>
            </a:r>
            <a:r>
              <a:rPr lang="ru-RU" altLang="ru-RU" sz="1800" b="1" dirty="0" err="1"/>
              <a:t>криптоанализа</a:t>
            </a:r>
            <a:r>
              <a:rPr lang="ru-RU" altLang="ru-RU" sz="1800" b="1" dirty="0"/>
              <a:t> определяется: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1. Сложностью алгоритма дешифрования;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2. Быстродействием вычислительных устройств,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осуществляющих дешифрование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29179"/>
            <a:ext cx="8169808" cy="14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6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72246" cy="159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992888" cy="380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1844824"/>
            <a:ext cx="1656184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45753" cy="471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8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3" y="455517"/>
            <a:ext cx="7851207" cy="462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7087582" cy="116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4952" y="1938756"/>
            <a:ext cx="180020" cy="266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33376" y="92790"/>
            <a:ext cx="2754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Таблица перекосов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1401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линейной аппроксимации для полного шифра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44408" cy="127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7699368" cy="294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48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137197" cy="637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 flipV="1">
            <a:off x="4139952" y="4077072"/>
            <a:ext cx="432048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36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137197" cy="637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 flipV="1">
            <a:off x="4139952" y="4077072"/>
            <a:ext cx="432048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1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8420"/>
            <a:ext cx="8532927" cy="17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996952"/>
            <a:ext cx="82194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Пояснение к расчету вероятности для</a:t>
            </a:r>
            <a:r>
              <a:rPr lang="en-US" dirty="0" smtClean="0"/>
              <a:t> S</a:t>
            </a:r>
            <a:r>
              <a:rPr lang="en-US" sz="1200" dirty="0" smtClean="0"/>
              <a:t>12</a:t>
            </a:r>
            <a:r>
              <a:rPr lang="ru-RU" dirty="0" smtClean="0"/>
              <a:t>.</a:t>
            </a:r>
            <a:endParaRPr lang="en-US" dirty="0"/>
          </a:p>
          <a:p>
            <a:r>
              <a:rPr lang="ru-RU" dirty="0" smtClean="0"/>
              <a:t>По таблице для  </a:t>
            </a:r>
            <a:r>
              <a:rPr lang="en-US" dirty="0" smtClean="0"/>
              <a:t>X1+X3+X4 (</a:t>
            </a:r>
            <a:r>
              <a:rPr lang="ru-RU" dirty="0" smtClean="0"/>
              <a:t>знак </a:t>
            </a:r>
            <a:r>
              <a:rPr lang="en-US" dirty="0" smtClean="0"/>
              <a:t>  B </a:t>
            </a:r>
            <a:r>
              <a:rPr lang="ru-RU" dirty="0" smtClean="0"/>
              <a:t>по вертикали и для </a:t>
            </a:r>
            <a:r>
              <a:rPr lang="en-US" dirty="0" smtClean="0"/>
              <a:t>Y2 </a:t>
            </a:r>
            <a:r>
              <a:rPr lang="ru-RU" dirty="0" smtClean="0"/>
              <a:t>знак 1 по горизонтали</a:t>
            </a:r>
          </a:p>
          <a:p>
            <a:r>
              <a:rPr lang="ru-RU" dirty="0" smtClean="0"/>
              <a:t> находим перекос +4. Находим перекос вероятности 4</a:t>
            </a:r>
            <a:r>
              <a:rPr lang="en-US" dirty="0" smtClean="0"/>
              <a:t>/16 =1/4.</a:t>
            </a:r>
            <a:r>
              <a:rPr lang="ru-RU" dirty="0" smtClean="0"/>
              <a:t> Тогда вероятность</a:t>
            </a:r>
          </a:p>
          <a:p>
            <a:r>
              <a:rPr lang="ru-RU" dirty="0"/>
              <a:t>в</a:t>
            </a:r>
            <a:r>
              <a:rPr lang="ru-RU" dirty="0" smtClean="0"/>
              <a:t>ыполнения равенства 1</a:t>
            </a:r>
            <a:r>
              <a:rPr lang="en-US" dirty="0" smtClean="0"/>
              <a:t>/4 + 1/2 =  </a:t>
            </a:r>
            <a:r>
              <a:rPr lang="en-US" sz="2400" dirty="0" smtClean="0"/>
              <a:t>¾.</a:t>
            </a:r>
            <a:endParaRPr lang="ru-RU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2" y="4289614"/>
            <a:ext cx="7751790" cy="11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990628" cy="259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1" y="3861048"/>
            <a:ext cx="7630761" cy="21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137197" cy="637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 flipV="1">
            <a:off x="4139952" y="4077072"/>
            <a:ext cx="432048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17042" y="281228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(3.5)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2996952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12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7" y="1124744"/>
            <a:ext cx="7719414" cy="436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21494" y="404664"/>
            <a:ext cx="849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Сложность алгоритмов </a:t>
            </a:r>
            <a:r>
              <a:rPr lang="ru-RU" altLang="ru-RU" sz="2400" dirty="0" err="1"/>
              <a:t>криптоанализа</a:t>
            </a:r>
            <a:r>
              <a:rPr lang="ru-RU" altLang="ru-RU" sz="2400" dirty="0"/>
              <a:t> должна соответствовать сложности решения сложной задачи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936750" y="2074863"/>
            <a:ext cx="584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Основные подходы к криптоанализу: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806450" y="2697163"/>
            <a:ext cx="77104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/>
              <a:t>Тотальный перебор ключей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/>
              <a:t>Анализ статистических особенностей криптограмм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/>
              <a:t>Линейный </a:t>
            </a:r>
            <a:r>
              <a:rPr lang="ru-RU" sz="2000" dirty="0" err="1"/>
              <a:t>криптоанализ</a:t>
            </a:r>
            <a:endParaRPr lang="ru-RU" sz="20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/>
              <a:t>Дифференциальный </a:t>
            </a:r>
            <a:r>
              <a:rPr lang="ru-RU" sz="2000" dirty="0" err="1"/>
              <a:t>криптоанализ</a:t>
            </a:r>
            <a:endParaRPr lang="ru-RU" sz="2000" dirty="0"/>
          </a:p>
          <a:p>
            <a:pPr>
              <a:lnSpc>
                <a:spcPct val="80000"/>
              </a:lnSpc>
              <a:defRPr/>
            </a:pPr>
            <a:r>
              <a:rPr lang="ru-RU" sz="2000" dirty="0"/>
              <a:t>5.     Максимального правдоподобия;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/>
              <a:t>6.    На основе </a:t>
            </a:r>
            <a:r>
              <a:rPr lang="ru-RU" sz="2000" i="1" dirty="0"/>
              <a:t>решения алгебраических (булевых) уравнений</a:t>
            </a:r>
            <a:r>
              <a:rPr lang="ru-RU" sz="2000" dirty="0"/>
              <a:t>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/>
              <a:t>7.   На основе </a:t>
            </a:r>
            <a:r>
              <a:rPr lang="ru-RU" sz="2000" i="1" dirty="0"/>
              <a:t>внесения ошибок</a:t>
            </a:r>
            <a:r>
              <a:rPr lang="ru-RU" sz="2000" dirty="0"/>
              <a:t> в процедуру дешифрования.5.</a:t>
            </a:r>
            <a:endParaRPr lang="ru-RU" sz="2000" b="1" i="1" dirty="0"/>
          </a:p>
        </p:txBody>
      </p:sp>
      <p:sp>
        <p:nvSpPr>
          <p:cNvPr id="28680" name="Содержимое 8"/>
          <p:cNvSpPr>
            <a:spLocks noGrp="1"/>
          </p:cNvSpPr>
          <p:nvPr>
            <p:ph idx="1"/>
          </p:nvPr>
        </p:nvSpPr>
        <p:spPr>
          <a:xfrm>
            <a:off x="287338" y="146526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76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137197" cy="637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 flipV="1">
            <a:off x="4139952" y="4077072"/>
            <a:ext cx="432048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00392" y="429309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3.10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51920" y="3933056"/>
            <a:ext cx="30243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3511282" y="3877056"/>
            <a:ext cx="3382199" cy="827267"/>
          </a:xfrm>
          <a:custGeom>
            <a:avLst/>
            <a:gdLst>
              <a:gd name="connsiteX0" fmla="*/ 317006 w 3382199"/>
              <a:gd name="connsiteY0" fmla="*/ 0 h 827267"/>
              <a:gd name="connsiteX1" fmla="*/ 280430 w 3382199"/>
              <a:gd name="connsiteY1" fmla="*/ 780288 h 827267"/>
              <a:gd name="connsiteX2" fmla="*/ 3316238 w 3382199"/>
              <a:gd name="connsiteY2" fmla="*/ 743712 h 827267"/>
              <a:gd name="connsiteX3" fmla="*/ 3316238 w 3382199"/>
              <a:gd name="connsiteY3" fmla="*/ 743712 h 827267"/>
              <a:gd name="connsiteX4" fmla="*/ 3377198 w 3382199"/>
              <a:gd name="connsiteY4" fmla="*/ 109728 h 827267"/>
              <a:gd name="connsiteX5" fmla="*/ 3377198 w 3382199"/>
              <a:gd name="connsiteY5" fmla="*/ 182880 h 827267"/>
              <a:gd name="connsiteX6" fmla="*/ 3365006 w 3382199"/>
              <a:gd name="connsiteY6" fmla="*/ 182880 h 827267"/>
              <a:gd name="connsiteX7" fmla="*/ 3352814 w 3382199"/>
              <a:gd name="connsiteY7" fmla="*/ 134112 h 827267"/>
              <a:gd name="connsiteX8" fmla="*/ 3316238 w 3382199"/>
              <a:gd name="connsiteY8" fmla="*/ 134112 h 827267"/>
              <a:gd name="connsiteX9" fmla="*/ 3340622 w 3382199"/>
              <a:gd name="connsiteY9" fmla="*/ 146304 h 827267"/>
              <a:gd name="connsiteX10" fmla="*/ 3352814 w 3382199"/>
              <a:gd name="connsiteY10" fmla="*/ 146304 h 827267"/>
              <a:gd name="connsiteX11" fmla="*/ 3365006 w 3382199"/>
              <a:gd name="connsiteY11" fmla="*/ 134112 h 82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2199" h="827267">
                <a:moveTo>
                  <a:pt x="317006" y="0"/>
                </a:moveTo>
                <a:cubicBezTo>
                  <a:pt x="48782" y="328168"/>
                  <a:pt x="-219442" y="656336"/>
                  <a:pt x="280430" y="780288"/>
                </a:cubicBezTo>
                <a:cubicBezTo>
                  <a:pt x="780302" y="904240"/>
                  <a:pt x="3316238" y="743712"/>
                  <a:pt x="3316238" y="743712"/>
                </a:cubicBezTo>
                <a:lnTo>
                  <a:pt x="3316238" y="743712"/>
                </a:lnTo>
                <a:cubicBezTo>
                  <a:pt x="3326398" y="638048"/>
                  <a:pt x="3367038" y="203200"/>
                  <a:pt x="3377198" y="109728"/>
                </a:cubicBezTo>
                <a:cubicBezTo>
                  <a:pt x="3387358" y="16256"/>
                  <a:pt x="3379230" y="170688"/>
                  <a:pt x="3377198" y="182880"/>
                </a:cubicBezTo>
                <a:cubicBezTo>
                  <a:pt x="3375166" y="195072"/>
                  <a:pt x="3369070" y="191008"/>
                  <a:pt x="3365006" y="182880"/>
                </a:cubicBezTo>
                <a:cubicBezTo>
                  <a:pt x="3360942" y="174752"/>
                  <a:pt x="3360942" y="142240"/>
                  <a:pt x="3352814" y="134112"/>
                </a:cubicBezTo>
                <a:cubicBezTo>
                  <a:pt x="3344686" y="125984"/>
                  <a:pt x="3318270" y="132080"/>
                  <a:pt x="3316238" y="134112"/>
                </a:cubicBezTo>
                <a:cubicBezTo>
                  <a:pt x="3314206" y="136144"/>
                  <a:pt x="3334526" y="144272"/>
                  <a:pt x="3340622" y="146304"/>
                </a:cubicBezTo>
                <a:cubicBezTo>
                  <a:pt x="3346718" y="148336"/>
                  <a:pt x="3348750" y="148336"/>
                  <a:pt x="3352814" y="146304"/>
                </a:cubicBezTo>
                <a:cubicBezTo>
                  <a:pt x="3356878" y="144272"/>
                  <a:pt x="3360942" y="139192"/>
                  <a:pt x="3365006" y="1341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2" idx="1"/>
          </p:cNvCxnSpPr>
          <p:nvPr/>
        </p:nvCxnSpPr>
        <p:spPr>
          <a:xfrm>
            <a:off x="6876256" y="4290689"/>
            <a:ext cx="1224136" cy="187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00392" y="507994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3.13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39952" y="522920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83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792833" cy="44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7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905426" cy="442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8152" cy="343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76864" cy="138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52" y="2204864"/>
            <a:ext cx="7379973" cy="42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4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8128511" cy="379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921A51-5C2A-41EA-8DAC-BFBF3B881C3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 </a:t>
            </a:r>
            <a:r>
              <a:rPr lang="ru-RU" altLang="ru-RU" sz="2400" b="1" smtClean="0"/>
              <a:t>Принцип Керхгоффа</a:t>
            </a:r>
            <a:r>
              <a:rPr lang="ru-RU" altLang="ru-RU" sz="4000" b="1" smtClean="0"/>
              <a:t> </a:t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   Согласно этому принципу предполагается, что в данной модели любому пользователю известно все, за исключением ключа </a:t>
            </a:r>
            <a:r>
              <a:rPr lang="ru-RU" altLang="ru-RU" sz="2400" dirty="0" err="1" smtClean="0"/>
              <a:t>расшифрования</a:t>
            </a:r>
            <a:r>
              <a:rPr lang="ru-RU" altLang="ru-RU" sz="2400" dirty="0" smtClean="0"/>
              <a:t> </a:t>
            </a:r>
            <a:r>
              <a:rPr lang="ru-RU" altLang="ru-RU" sz="2400" i="1" dirty="0" err="1" smtClean="0"/>
              <a:t>К</a:t>
            </a:r>
            <a:r>
              <a:rPr lang="ru-RU" altLang="ru-RU" sz="2400" dirty="0" err="1" smtClean="0"/>
              <a:t>рш</a:t>
            </a:r>
            <a:r>
              <a:rPr lang="ru-RU" altLang="ru-RU" sz="24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/>
              <a:t>Основные типы криптографических атак:</a:t>
            </a:r>
            <a:endParaRPr lang="ru-RU" alt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1) только при известной криптограмме </a:t>
            </a:r>
            <a:r>
              <a:rPr lang="ru-RU" altLang="ru-RU" sz="2400" i="1" dirty="0" smtClean="0"/>
              <a:t>Е</a:t>
            </a:r>
            <a:r>
              <a:rPr lang="ru-RU" altLang="ru-RU" sz="2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2) при известной криптограмме </a:t>
            </a:r>
            <a:r>
              <a:rPr lang="ru-RU" altLang="ru-RU" sz="2400" i="1" dirty="0" smtClean="0"/>
              <a:t>Е</a:t>
            </a:r>
            <a:r>
              <a:rPr lang="ru-RU" altLang="ru-RU" sz="2400" dirty="0" smtClean="0"/>
              <a:t> и соответствующей  ей части сообщения </a:t>
            </a:r>
            <a:r>
              <a:rPr lang="en-US" altLang="ru-RU" sz="2400" i="1" dirty="0" smtClean="0"/>
              <a:t>M</a:t>
            </a:r>
            <a:r>
              <a:rPr lang="ru-RU" altLang="ru-RU" sz="2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3) при специально выбранном сообщении </a:t>
            </a:r>
            <a:r>
              <a:rPr lang="en-US" altLang="ru-RU" sz="2400" i="1" dirty="0" smtClean="0"/>
              <a:t>M</a:t>
            </a:r>
            <a:r>
              <a:rPr lang="ru-RU" altLang="ru-RU" sz="2400" dirty="0" smtClean="0"/>
              <a:t> и соответствующей ему криптограмме </a:t>
            </a:r>
            <a:r>
              <a:rPr lang="en-US" altLang="ru-RU" sz="2400" i="1" dirty="0" smtClean="0"/>
              <a:t>E</a:t>
            </a:r>
            <a:r>
              <a:rPr lang="ru-RU" alt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45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DCEFE-85B6-4526-B80A-8F57C2FC7966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Полный перебор ключей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572500" cy="54737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800" b="1" i="1" dirty="0" smtClean="0"/>
          </a:p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ru-RU" sz="2000" dirty="0" smtClean="0"/>
              <a:t>При данном методе </a:t>
            </a:r>
            <a:r>
              <a:rPr lang="ru-RU" sz="2000" dirty="0" err="1" smtClean="0"/>
              <a:t>криптоанализа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криптоаналитик</a:t>
            </a:r>
            <a:r>
              <a:rPr lang="ru-RU" sz="2000" dirty="0" smtClean="0"/>
              <a:t> перебирает все допустимые ключи, пытаясь дешифровать криптограмму достаточно большой длины, </a:t>
            </a:r>
            <a:r>
              <a:rPr lang="en-US" sz="2000" dirty="0" smtClean="0"/>
              <a:t>            </a:t>
            </a:r>
            <a:r>
              <a:rPr lang="ru-RU" sz="2000" dirty="0" smtClean="0"/>
              <a:t>равной или превосходящей расстояние единственности </a:t>
            </a:r>
            <a:r>
              <a:rPr lang="en-US" sz="2000" i="1" dirty="0" err="1" smtClean="0"/>
              <a:t>n</a:t>
            </a:r>
            <a:r>
              <a:rPr lang="en-US" sz="1600" dirty="0" err="1" smtClean="0"/>
              <a:t>pe</a:t>
            </a:r>
            <a:r>
              <a:rPr lang="ru-RU" sz="2000" dirty="0" smtClean="0"/>
              <a:t>, т. е. при условии, что             . Тогда первый ключ, который даст смысловой результат при дешифровании, и принимается за истинный. Однако возможности данного метода ограничены временем перебора всех или хотя бы в среднем половины ключей.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   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Длина ключа, гарантирующая вычислительную стойкость переборного  алгоритма</a:t>
            </a: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/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98500" y="435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97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625237"/>
              </p:ext>
            </p:extLst>
          </p:nvPr>
        </p:nvGraphicFramePr>
        <p:xfrm>
          <a:off x="5580112" y="2708920"/>
          <a:ext cx="8064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4" imgW="469696" imgH="241195" progId="Equation.DSMT4">
                  <p:embed/>
                </p:oleObj>
              </mc:Choice>
              <mc:Fallback>
                <p:oleObj name="Equation" r:id="rId4" imgW="46969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708920"/>
                        <a:ext cx="8064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25475" y="5029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97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56333"/>
              </p:ext>
            </p:extLst>
          </p:nvPr>
        </p:nvGraphicFramePr>
        <p:xfrm>
          <a:off x="1835696" y="5039932"/>
          <a:ext cx="13541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6" imgW="558558" imgH="177723" progId="Equation.DSMT4">
                  <p:embed/>
                </p:oleObj>
              </mc:Choice>
              <mc:Fallback>
                <p:oleObj name="Equation" r:id="rId6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39932"/>
                        <a:ext cx="13541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8532813" y="6021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5029200" y="673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46992"/>
              </p:ext>
            </p:extLst>
          </p:nvPr>
        </p:nvGraphicFramePr>
        <p:xfrm>
          <a:off x="3203848" y="2276872"/>
          <a:ext cx="3571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8" imgW="164814" imgH="177492" progId="Equation.DSMT4">
                  <p:embed/>
                </p:oleObj>
              </mc:Choice>
              <mc:Fallback>
                <p:oleObj name="Equation" r:id="rId8" imgW="164814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76872"/>
                        <a:ext cx="3571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2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Правило остановки перебора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Подсчитать количество появлений заданного символа </a:t>
                </a:r>
                <a:r>
                  <a:rPr lang="en-US" dirty="0" smtClean="0"/>
                  <a:t>s</a:t>
                </a:r>
                <a:r>
                  <a:rPr lang="ru-RU" dirty="0" smtClean="0"/>
                  <a:t> в дешифрованной криптограмме </a:t>
                </a:r>
                <a:r>
                  <a:rPr lang="en-US" dirty="0" smtClean="0"/>
                  <a:t>n</a:t>
                </a:r>
                <a:r>
                  <a:rPr lang="en-US" sz="2000" dirty="0" smtClean="0"/>
                  <a:t>s</a:t>
                </a:r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Найти частоту появления символа </a:t>
                </a:r>
                <a:r>
                  <a:rPr lang="en-US" dirty="0" smtClean="0"/>
                  <a:t>s – Ps=n</a:t>
                </a:r>
                <a:r>
                  <a:rPr lang="en-US" sz="2000" dirty="0" smtClean="0"/>
                  <a:t>s</a:t>
                </a:r>
                <a:r>
                  <a:rPr lang="en-US" dirty="0" smtClean="0"/>
                  <a:t>/n</a:t>
                </a:r>
                <a:r>
                  <a:rPr lang="ru-RU" dirty="0" smtClean="0"/>
                  <a:t>, где </a:t>
                </a:r>
                <a:r>
                  <a:rPr lang="en-US" dirty="0" smtClean="0"/>
                  <a:t>n – </a:t>
                </a:r>
                <a:r>
                  <a:rPr lang="ru-RU" dirty="0" smtClean="0"/>
                  <a:t>общее кол-во символов.</a:t>
                </a:r>
              </a:p>
              <a:p>
                <a:r>
                  <a:rPr lang="ru-RU" dirty="0" smtClean="0"/>
                  <a:t>Сравнить </a:t>
                </a:r>
                <a:r>
                  <a:rPr lang="en-US" dirty="0" smtClean="0"/>
                  <a:t>Ps </a:t>
                </a:r>
                <a:r>
                  <a:rPr lang="ru-RU" dirty="0" smtClean="0"/>
                  <a:t>с </a:t>
                </a:r>
                <a:r>
                  <a:rPr lang="en-US" dirty="0" smtClean="0"/>
                  <a:t> </a:t>
                </a:r>
                <a:r>
                  <a:rPr lang="ru-RU" dirty="0" smtClean="0"/>
                  <a:t>известной</a:t>
                </a:r>
                <a:r>
                  <a:rPr lang="en-US" dirty="0" smtClean="0"/>
                  <a:t> </a:t>
                </a:r>
                <a:r>
                  <a:rPr lang="ru-RU" dirty="0" smtClean="0"/>
                  <a:t>вероятностью символа в языке – </a:t>
                </a:r>
                <a:r>
                  <a:rPr lang="en-US" dirty="0" smtClean="0"/>
                  <a:t>P’s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Если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𝑃𝑠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где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ru-RU" dirty="0" smtClean="0"/>
                  <a:t>  заданный порог, то совпадение со статистикой языка есть.</a:t>
                </a:r>
              </a:p>
              <a:p>
                <a:r>
                  <a:rPr lang="ru-RU" dirty="0" smtClean="0"/>
                  <a:t>Провести аналогичную проверку на других символах. При совпадении статистики ключ найден.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4525963"/>
              </a:xfrm>
              <a:blipFill rotWithShape="1">
                <a:blip r:embed="rId2"/>
                <a:stretch>
                  <a:fillRect l="-1556" t="-3499" r="-2148" b="-3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2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6445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Оценка времени тотального перебора ключей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29600" cy="785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Симметричные ключи </a:t>
            </a:r>
            <a:r>
              <a:rPr lang="en-US" altLang="ru-RU" sz="2800" smtClean="0"/>
              <a:t>N=6</a:t>
            </a:r>
            <a:r>
              <a:rPr lang="ru-RU" altLang="ru-RU" sz="2800" smtClean="0"/>
              <a:t>4</a:t>
            </a:r>
            <a:r>
              <a:rPr lang="en-US" altLang="ru-RU" sz="2800" smtClean="0"/>
              <a:t>-256 </a:t>
            </a:r>
            <a:r>
              <a:rPr lang="ru-RU" altLang="ru-RU" sz="2800" smtClean="0"/>
              <a:t>бит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14313" y="2286000"/>
            <a:ext cx="86439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При </a:t>
            </a:r>
            <a:r>
              <a:rPr lang="en-US" altLang="ru-RU" sz="2800"/>
              <a:t>N</a:t>
            </a:r>
            <a:r>
              <a:rPr lang="ru-RU" altLang="ru-RU" sz="2800"/>
              <a:t>=256 бит</a:t>
            </a:r>
            <a:r>
              <a:rPr lang="en-US" altLang="ru-RU" sz="2800"/>
              <a:t> S</a:t>
            </a:r>
            <a:r>
              <a:rPr lang="en-US" altLang="ru-RU" sz="2800" baseline="-25000"/>
              <a:t>k</a:t>
            </a:r>
            <a:r>
              <a:rPr lang="en-US" altLang="ru-RU" sz="2800"/>
              <a:t>= 2</a:t>
            </a:r>
            <a:r>
              <a:rPr lang="en-US" altLang="ru-RU" sz="2800" baseline="30000"/>
              <a:t>256</a:t>
            </a:r>
            <a:r>
              <a:rPr lang="ru-RU" altLang="ru-RU" sz="2800"/>
              <a:t> </a:t>
            </a:r>
            <a:r>
              <a:rPr lang="en-US" altLang="ru-RU" sz="2800"/>
              <a:t>= 1.18*10</a:t>
            </a:r>
            <a:r>
              <a:rPr lang="en-US" altLang="ru-RU" sz="2800" baseline="30000"/>
              <a:t>7</a:t>
            </a:r>
            <a:r>
              <a:rPr lang="ru-RU" altLang="ru-RU" sz="2800" baseline="30000"/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Время полного перебора Тп=</a:t>
            </a:r>
            <a:r>
              <a:rPr lang="en-US" altLang="ru-RU" sz="2800"/>
              <a:t>S</a:t>
            </a:r>
            <a:r>
              <a:rPr lang="en-US" altLang="ru-RU" sz="2800" baseline="-25000"/>
              <a:t>k</a:t>
            </a:r>
            <a:r>
              <a:rPr lang="en-US" altLang="ru-RU" sz="2800"/>
              <a:t>/V,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Если </a:t>
            </a:r>
            <a:r>
              <a:rPr lang="en-US" altLang="ru-RU" sz="2800"/>
              <a:t>V=10</a:t>
            </a:r>
            <a:r>
              <a:rPr lang="en-US" altLang="ru-RU" sz="2800" baseline="30000"/>
              <a:t>9 </a:t>
            </a:r>
            <a:r>
              <a:rPr lang="ru-RU" altLang="ru-RU" sz="2800"/>
              <a:t>ключей в секунду, то</a:t>
            </a:r>
            <a:r>
              <a:rPr lang="ru-RU" altLang="ru-RU" sz="2800" baseline="30000"/>
              <a:t> </a:t>
            </a:r>
            <a:r>
              <a:rPr lang="ru-RU" altLang="ru-RU" sz="2800"/>
              <a:t>Тп =10</a:t>
            </a:r>
            <a:r>
              <a:rPr lang="ru-RU" altLang="ru-RU" sz="2800" baseline="30000"/>
              <a:t>68</a:t>
            </a:r>
            <a:r>
              <a:rPr lang="ru-RU" altLang="ru-RU" sz="2800"/>
              <a:t> сек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=3.3*10</a:t>
            </a:r>
            <a:r>
              <a:rPr lang="ru-RU" altLang="ru-RU" sz="2800" baseline="30000"/>
              <a:t>60</a:t>
            </a:r>
            <a:r>
              <a:rPr lang="en-US" altLang="ru-RU" sz="2800" baseline="30000"/>
              <a:t> </a:t>
            </a:r>
            <a:r>
              <a:rPr lang="ru-RU" altLang="ru-RU" sz="2800"/>
              <a:t>лет! </a:t>
            </a:r>
            <a:r>
              <a:rPr lang="en-US" altLang="ru-RU" sz="2800"/>
              <a:t>(</a:t>
            </a:r>
            <a:r>
              <a:rPr lang="ru-RU" altLang="ru-RU" sz="2800"/>
              <a:t>в году 3.1536*10</a:t>
            </a:r>
            <a:r>
              <a:rPr lang="ru-RU" altLang="ru-RU" sz="2800" baseline="30000"/>
              <a:t>7 </a:t>
            </a:r>
            <a:r>
              <a:rPr lang="ru-RU" altLang="ru-RU" sz="2800"/>
              <a:t>секунд</a:t>
            </a:r>
            <a:r>
              <a:rPr lang="en-US" altLang="ru-RU" sz="2800"/>
              <a:t>)</a:t>
            </a:r>
            <a:r>
              <a:rPr lang="ru-RU" altLang="ru-RU" sz="2800"/>
              <a:t>.</a:t>
            </a:r>
            <a:endParaRPr lang="en-US" altLang="ru-RU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 Если  длина двоичного ключа</a:t>
            </a:r>
            <a:r>
              <a:rPr lang="en-US" altLang="ru-RU" sz="2800" i="1"/>
              <a:t> N=256</a:t>
            </a:r>
            <a:r>
              <a:rPr lang="ru-RU" altLang="ru-RU" sz="2800"/>
              <a:t> ,то такой криптоанализ оказывается невозможным ни при каких вычислительных ресурсах..</a:t>
            </a:r>
            <a:endParaRPr lang="en-US" altLang="ru-RU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39032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0188"/>
            <a:ext cx="5572125" cy="649287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Статистика букв русского языка</a:t>
            </a:r>
          </a:p>
        </p:txBody>
      </p:sp>
      <p:grpSp>
        <p:nvGrpSpPr>
          <p:cNvPr id="31747" name="Group 101"/>
          <p:cNvGrpSpPr>
            <a:grpSpLocks/>
          </p:cNvGrpSpPr>
          <p:nvPr/>
        </p:nvGrpSpPr>
        <p:grpSpPr bwMode="auto">
          <a:xfrm>
            <a:off x="222250" y="2071688"/>
            <a:ext cx="5349875" cy="4503737"/>
            <a:chOff x="-3" y="-3"/>
            <a:chExt cx="2726" cy="4774"/>
          </a:xfrm>
        </p:grpSpPr>
        <p:grpSp>
          <p:nvGrpSpPr>
            <p:cNvPr id="31750" name="Group 99"/>
            <p:cNvGrpSpPr>
              <a:grpSpLocks/>
            </p:cNvGrpSpPr>
            <p:nvPr/>
          </p:nvGrpSpPr>
          <p:grpSpPr bwMode="auto">
            <a:xfrm>
              <a:off x="0" y="0"/>
              <a:ext cx="2720" cy="4768"/>
              <a:chOff x="0" y="0"/>
              <a:chExt cx="2720" cy="4768"/>
            </a:xfrm>
          </p:grpSpPr>
          <p:grpSp>
            <p:nvGrpSpPr>
              <p:cNvPr id="31752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680" cy="596"/>
                <a:chOff x="0" y="0"/>
                <a:chExt cx="680" cy="596"/>
              </a:xfrm>
            </p:grpSpPr>
            <p:sp>
              <p:nvSpPr>
                <p:cNvPr id="31846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пробел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0.175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47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53" name="Group 38"/>
              <p:cNvGrpSpPr>
                <a:grpSpLocks/>
              </p:cNvGrpSpPr>
              <p:nvPr/>
            </p:nvGrpSpPr>
            <p:grpSpPr bwMode="auto">
              <a:xfrm>
                <a:off x="680" y="0"/>
                <a:ext cx="680" cy="596"/>
                <a:chOff x="680" y="0"/>
                <a:chExt cx="680" cy="596"/>
              </a:xfrm>
            </p:grpSpPr>
            <p:sp>
              <p:nvSpPr>
                <p:cNvPr id="31844" name="Rectangle 4"/>
                <p:cNvSpPr>
                  <a:spLocks noChangeArrowheads="1"/>
                </p:cNvSpPr>
                <p:nvPr/>
              </p:nvSpPr>
              <p:spPr bwMode="auto">
                <a:xfrm>
                  <a:off x="723" y="0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О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0.090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45" name="Rectangle 37"/>
                <p:cNvSpPr>
                  <a:spLocks noChangeArrowheads="1"/>
                </p:cNvSpPr>
                <p:nvPr/>
              </p:nvSpPr>
              <p:spPr bwMode="auto">
                <a:xfrm>
                  <a:off x="680" y="0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54" name="Group 40"/>
              <p:cNvGrpSpPr>
                <a:grpSpLocks/>
              </p:cNvGrpSpPr>
              <p:nvPr/>
            </p:nvGrpSpPr>
            <p:grpSpPr bwMode="auto">
              <a:xfrm>
                <a:off x="1360" y="0"/>
                <a:ext cx="680" cy="596"/>
                <a:chOff x="1360" y="0"/>
                <a:chExt cx="680" cy="596"/>
              </a:xfrm>
            </p:grpSpPr>
            <p:sp>
              <p:nvSpPr>
                <p:cNvPr id="31842" name="Rectangle 5"/>
                <p:cNvSpPr>
                  <a:spLocks noChangeArrowheads="1"/>
                </p:cNvSpPr>
                <p:nvPr/>
              </p:nvSpPr>
              <p:spPr bwMode="auto">
                <a:xfrm>
                  <a:off x="1403" y="0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Е,Ё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0.072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43" name="Rectangle 39"/>
                <p:cNvSpPr>
                  <a:spLocks noChangeArrowheads="1"/>
                </p:cNvSpPr>
                <p:nvPr/>
              </p:nvSpPr>
              <p:spPr bwMode="auto">
                <a:xfrm>
                  <a:off x="1360" y="0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55" name="Group 42"/>
              <p:cNvGrpSpPr>
                <a:grpSpLocks/>
              </p:cNvGrpSpPr>
              <p:nvPr/>
            </p:nvGrpSpPr>
            <p:grpSpPr bwMode="auto">
              <a:xfrm>
                <a:off x="2040" y="0"/>
                <a:ext cx="680" cy="596"/>
                <a:chOff x="2040" y="0"/>
                <a:chExt cx="680" cy="596"/>
              </a:xfrm>
            </p:grpSpPr>
            <p:sp>
              <p:nvSpPr>
                <p:cNvPr id="31840" name="Rectangle 6"/>
                <p:cNvSpPr>
                  <a:spLocks noChangeArrowheads="1"/>
                </p:cNvSpPr>
                <p:nvPr/>
              </p:nvSpPr>
              <p:spPr bwMode="auto">
                <a:xfrm>
                  <a:off x="2083" y="0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А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0.062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41" name="Rectangle 41"/>
                <p:cNvSpPr>
                  <a:spLocks noChangeArrowheads="1"/>
                </p:cNvSpPr>
                <p:nvPr/>
              </p:nvSpPr>
              <p:spPr bwMode="auto">
                <a:xfrm>
                  <a:off x="2040" y="0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56" name="Group 44"/>
              <p:cNvGrpSpPr>
                <a:grpSpLocks/>
              </p:cNvGrpSpPr>
              <p:nvPr/>
            </p:nvGrpSpPr>
            <p:grpSpPr bwMode="auto">
              <a:xfrm>
                <a:off x="0" y="596"/>
                <a:ext cx="680" cy="596"/>
                <a:chOff x="0" y="596"/>
                <a:chExt cx="680" cy="596"/>
              </a:xfrm>
            </p:grpSpPr>
            <p:sp>
              <p:nvSpPr>
                <p:cNvPr id="31838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И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0.062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39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57" name="Group 46"/>
              <p:cNvGrpSpPr>
                <a:grpSpLocks/>
              </p:cNvGrpSpPr>
              <p:nvPr/>
            </p:nvGrpSpPr>
            <p:grpSpPr bwMode="auto">
              <a:xfrm>
                <a:off x="680" y="596"/>
                <a:ext cx="680" cy="596"/>
                <a:chOff x="680" y="596"/>
                <a:chExt cx="680" cy="596"/>
              </a:xfrm>
            </p:grpSpPr>
            <p:sp>
              <p:nvSpPr>
                <p:cNvPr id="31836" name="Rectangle 8"/>
                <p:cNvSpPr>
                  <a:spLocks noChangeArrowheads="1"/>
                </p:cNvSpPr>
                <p:nvPr/>
              </p:nvSpPr>
              <p:spPr bwMode="auto">
                <a:xfrm>
                  <a:off x="723" y="596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Т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0.053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37" name="Rectangle 45"/>
                <p:cNvSpPr>
                  <a:spLocks noChangeArrowheads="1"/>
                </p:cNvSpPr>
                <p:nvPr/>
              </p:nvSpPr>
              <p:spPr bwMode="auto">
                <a:xfrm>
                  <a:off x="680" y="596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58" name="Group 48"/>
              <p:cNvGrpSpPr>
                <a:grpSpLocks/>
              </p:cNvGrpSpPr>
              <p:nvPr/>
            </p:nvGrpSpPr>
            <p:grpSpPr bwMode="auto">
              <a:xfrm>
                <a:off x="1360" y="596"/>
                <a:ext cx="680" cy="596"/>
                <a:chOff x="1360" y="596"/>
                <a:chExt cx="680" cy="596"/>
              </a:xfrm>
            </p:grpSpPr>
            <p:sp>
              <p:nvSpPr>
                <p:cNvPr id="31834" name="Rectangle 9"/>
                <p:cNvSpPr>
                  <a:spLocks noChangeArrowheads="1"/>
                </p:cNvSpPr>
                <p:nvPr/>
              </p:nvSpPr>
              <p:spPr bwMode="auto">
                <a:xfrm>
                  <a:off x="1403" y="596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Н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0.053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35" name="Rectangle 47"/>
                <p:cNvSpPr>
                  <a:spLocks noChangeArrowheads="1"/>
                </p:cNvSpPr>
                <p:nvPr/>
              </p:nvSpPr>
              <p:spPr bwMode="auto">
                <a:xfrm>
                  <a:off x="1360" y="596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59" name="Group 50"/>
              <p:cNvGrpSpPr>
                <a:grpSpLocks/>
              </p:cNvGrpSpPr>
              <p:nvPr/>
            </p:nvGrpSpPr>
            <p:grpSpPr bwMode="auto">
              <a:xfrm>
                <a:off x="2040" y="596"/>
                <a:ext cx="680" cy="596"/>
                <a:chOff x="2040" y="596"/>
                <a:chExt cx="680" cy="596"/>
              </a:xfrm>
            </p:grpSpPr>
            <p:sp>
              <p:nvSpPr>
                <p:cNvPr id="31832" name="Rectangle 10"/>
                <p:cNvSpPr>
                  <a:spLocks noChangeArrowheads="1"/>
                </p:cNvSpPr>
                <p:nvPr/>
              </p:nvSpPr>
              <p:spPr bwMode="auto">
                <a:xfrm>
                  <a:off x="2083" y="596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С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0.045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33" name="Rectangle 49"/>
                <p:cNvSpPr>
                  <a:spLocks noChangeArrowheads="1"/>
                </p:cNvSpPr>
                <p:nvPr/>
              </p:nvSpPr>
              <p:spPr bwMode="auto">
                <a:xfrm>
                  <a:off x="2040" y="596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0" name="Group 52"/>
              <p:cNvGrpSpPr>
                <a:grpSpLocks/>
              </p:cNvGrpSpPr>
              <p:nvPr/>
            </p:nvGrpSpPr>
            <p:grpSpPr bwMode="auto">
              <a:xfrm>
                <a:off x="0" y="1192"/>
                <a:ext cx="680" cy="596"/>
                <a:chOff x="0" y="1192"/>
                <a:chExt cx="680" cy="596"/>
              </a:xfrm>
            </p:grpSpPr>
            <p:sp>
              <p:nvSpPr>
                <p:cNvPr id="31830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192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Р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0.040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31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192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1" name="Group 54"/>
              <p:cNvGrpSpPr>
                <a:grpSpLocks/>
              </p:cNvGrpSpPr>
              <p:nvPr/>
            </p:nvGrpSpPr>
            <p:grpSpPr bwMode="auto">
              <a:xfrm>
                <a:off x="680" y="1192"/>
                <a:ext cx="680" cy="596"/>
                <a:chOff x="680" y="1192"/>
                <a:chExt cx="680" cy="596"/>
              </a:xfrm>
            </p:grpSpPr>
            <p:sp>
              <p:nvSpPr>
                <p:cNvPr id="31828" name="Rectangle 12"/>
                <p:cNvSpPr>
                  <a:spLocks noChangeArrowheads="1"/>
                </p:cNvSpPr>
                <p:nvPr/>
              </p:nvSpPr>
              <p:spPr bwMode="auto">
                <a:xfrm>
                  <a:off x="723" y="1192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В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0.038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29" name="Rectangle 53"/>
                <p:cNvSpPr>
                  <a:spLocks noChangeArrowheads="1"/>
                </p:cNvSpPr>
                <p:nvPr/>
              </p:nvSpPr>
              <p:spPr bwMode="auto">
                <a:xfrm>
                  <a:off x="680" y="1192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2" name="Group 56"/>
              <p:cNvGrpSpPr>
                <a:grpSpLocks/>
              </p:cNvGrpSpPr>
              <p:nvPr/>
            </p:nvGrpSpPr>
            <p:grpSpPr bwMode="auto">
              <a:xfrm>
                <a:off x="1360" y="1192"/>
                <a:ext cx="680" cy="596"/>
                <a:chOff x="1360" y="1192"/>
                <a:chExt cx="680" cy="596"/>
              </a:xfrm>
            </p:grpSpPr>
            <p:sp>
              <p:nvSpPr>
                <p:cNvPr id="31826" name="Rectangle 13"/>
                <p:cNvSpPr>
                  <a:spLocks noChangeArrowheads="1"/>
                </p:cNvSpPr>
                <p:nvPr/>
              </p:nvSpPr>
              <p:spPr bwMode="auto">
                <a:xfrm>
                  <a:off x="1403" y="1192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Л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0.035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27" name="Rectangle 55"/>
                <p:cNvSpPr>
                  <a:spLocks noChangeArrowheads="1"/>
                </p:cNvSpPr>
                <p:nvPr/>
              </p:nvSpPr>
              <p:spPr bwMode="auto">
                <a:xfrm>
                  <a:off x="1360" y="1192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3" name="Group 58"/>
              <p:cNvGrpSpPr>
                <a:grpSpLocks/>
              </p:cNvGrpSpPr>
              <p:nvPr/>
            </p:nvGrpSpPr>
            <p:grpSpPr bwMode="auto">
              <a:xfrm>
                <a:off x="2040" y="1192"/>
                <a:ext cx="680" cy="596"/>
                <a:chOff x="2040" y="1192"/>
                <a:chExt cx="680" cy="596"/>
              </a:xfrm>
            </p:grpSpPr>
            <p:sp>
              <p:nvSpPr>
                <p:cNvPr id="3182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83" y="1192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К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0.028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25" name="Rectangle 57"/>
                <p:cNvSpPr>
                  <a:spLocks noChangeArrowheads="1"/>
                </p:cNvSpPr>
                <p:nvPr/>
              </p:nvSpPr>
              <p:spPr bwMode="auto">
                <a:xfrm>
                  <a:off x="2040" y="1192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4" name="Group 60"/>
              <p:cNvGrpSpPr>
                <a:grpSpLocks/>
              </p:cNvGrpSpPr>
              <p:nvPr/>
            </p:nvGrpSpPr>
            <p:grpSpPr bwMode="auto">
              <a:xfrm>
                <a:off x="0" y="1788"/>
                <a:ext cx="680" cy="596"/>
                <a:chOff x="0" y="1788"/>
                <a:chExt cx="680" cy="596"/>
              </a:xfrm>
            </p:grpSpPr>
            <p:sp>
              <p:nvSpPr>
                <p:cNvPr id="31822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788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М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0.026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23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1788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5" name="Group 62"/>
              <p:cNvGrpSpPr>
                <a:grpSpLocks/>
              </p:cNvGrpSpPr>
              <p:nvPr/>
            </p:nvGrpSpPr>
            <p:grpSpPr bwMode="auto">
              <a:xfrm>
                <a:off x="680" y="1788"/>
                <a:ext cx="680" cy="596"/>
                <a:chOff x="680" y="1788"/>
                <a:chExt cx="680" cy="596"/>
              </a:xfrm>
            </p:grpSpPr>
            <p:sp>
              <p:nvSpPr>
                <p:cNvPr id="31820" name="Rectangle 16"/>
                <p:cNvSpPr>
                  <a:spLocks noChangeArrowheads="1"/>
                </p:cNvSpPr>
                <p:nvPr/>
              </p:nvSpPr>
              <p:spPr bwMode="auto">
                <a:xfrm>
                  <a:off x="723" y="1788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Д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0.025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21" name="Rectangle 61"/>
                <p:cNvSpPr>
                  <a:spLocks noChangeArrowheads="1"/>
                </p:cNvSpPr>
                <p:nvPr/>
              </p:nvSpPr>
              <p:spPr bwMode="auto">
                <a:xfrm>
                  <a:off x="680" y="1788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6" name="Group 64"/>
              <p:cNvGrpSpPr>
                <a:grpSpLocks/>
              </p:cNvGrpSpPr>
              <p:nvPr/>
            </p:nvGrpSpPr>
            <p:grpSpPr bwMode="auto">
              <a:xfrm>
                <a:off x="1360" y="1788"/>
                <a:ext cx="680" cy="596"/>
                <a:chOff x="1360" y="1788"/>
                <a:chExt cx="680" cy="596"/>
              </a:xfrm>
            </p:grpSpPr>
            <p:sp>
              <p:nvSpPr>
                <p:cNvPr id="31818" name="Rectangle 17"/>
                <p:cNvSpPr>
                  <a:spLocks noChangeArrowheads="1"/>
                </p:cNvSpPr>
                <p:nvPr/>
              </p:nvSpPr>
              <p:spPr bwMode="auto">
                <a:xfrm>
                  <a:off x="1403" y="1788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П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0.023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19" name="Rectangle 63"/>
                <p:cNvSpPr>
                  <a:spLocks noChangeArrowheads="1"/>
                </p:cNvSpPr>
                <p:nvPr/>
              </p:nvSpPr>
              <p:spPr bwMode="auto">
                <a:xfrm>
                  <a:off x="1360" y="1788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7" name="Group 66"/>
              <p:cNvGrpSpPr>
                <a:grpSpLocks/>
              </p:cNvGrpSpPr>
              <p:nvPr/>
            </p:nvGrpSpPr>
            <p:grpSpPr bwMode="auto">
              <a:xfrm>
                <a:off x="2040" y="1788"/>
                <a:ext cx="680" cy="596"/>
                <a:chOff x="2040" y="1788"/>
                <a:chExt cx="680" cy="596"/>
              </a:xfrm>
            </p:grpSpPr>
            <p:sp>
              <p:nvSpPr>
                <p:cNvPr id="3181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83" y="1788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У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0.021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17" name="Rectangle 65"/>
                <p:cNvSpPr>
                  <a:spLocks noChangeArrowheads="1"/>
                </p:cNvSpPr>
                <p:nvPr/>
              </p:nvSpPr>
              <p:spPr bwMode="auto">
                <a:xfrm>
                  <a:off x="2040" y="1788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8" name="Group 68"/>
              <p:cNvGrpSpPr>
                <a:grpSpLocks/>
              </p:cNvGrpSpPr>
              <p:nvPr/>
            </p:nvGrpSpPr>
            <p:grpSpPr bwMode="auto">
              <a:xfrm>
                <a:off x="0" y="2384"/>
                <a:ext cx="680" cy="596"/>
                <a:chOff x="0" y="2384"/>
                <a:chExt cx="680" cy="596"/>
              </a:xfrm>
            </p:grpSpPr>
            <p:sp>
              <p:nvSpPr>
                <p:cNvPr id="31814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2384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Я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0.018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15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384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69" name="Group 70"/>
              <p:cNvGrpSpPr>
                <a:grpSpLocks/>
              </p:cNvGrpSpPr>
              <p:nvPr/>
            </p:nvGrpSpPr>
            <p:grpSpPr bwMode="auto">
              <a:xfrm>
                <a:off x="680" y="2384"/>
                <a:ext cx="680" cy="596"/>
                <a:chOff x="680" y="2384"/>
                <a:chExt cx="680" cy="596"/>
              </a:xfrm>
            </p:grpSpPr>
            <p:sp>
              <p:nvSpPr>
                <p:cNvPr id="31812" name="Rectangle 20"/>
                <p:cNvSpPr>
                  <a:spLocks noChangeArrowheads="1"/>
                </p:cNvSpPr>
                <p:nvPr/>
              </p:nvSpPr>
              <p:spPr bwMode="auto">
                <a:xfrm>
                  <a:off x="723" y="2384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Ы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0.016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13" name="Rectangle 69"/>
                <p:cNvSpPr>
                  <a:spLocks noChangeArrowheads="1"/>
                </p:cNvSpPr>
                <p:nvPr/>
              </p:nvSpPr>
              <p:spPr bwMode="auto">
                <a:xfrm>
                  <a:off x="680" y="2384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0" name="Group 72"/>
              <p:cNvGrpSpPr>
                <a:grpSpLocks/>
              </p:cNvGrpSpPr>
              <p:nvPr/>
            </p:nvGrpSpPr>
            <p:grpSpPr bwMode="auto">
              <a:xfrm>
                <a:off x="1360" y="2384"/>
                <a:ext cx="680" cy="596"/>
                <a:chOff x="1360" y="2384"/>
                <a:chExt cx="680" cy="596"/>
              </a:xfrm>
            </p:grpSpPr>
            <p:sp>
              <p:nvSpPr>
                <p:cNvPr id="31810" name="Rectangle 21"/>
                <p:cNvSpPr>
                  <a:spLocks noChangeArrowheads="1"/>
                </p:cNvSpPr>
                <p:nvPr/>
              </p:nvSpPr>
              <p:spPr bwMode="auto">
                <a:xfrm>
                  <a:off x="1403" y="2384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3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0.016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11" name="Rectangle 71"/>
                <p:cNvSpPr>
                  <a:spLocks noChangeArrowheads="1"/>
                </p:cNvSpPr>
                <p:nvPr/>
              </p:nvSpPr>
              <p:spPr bwMode="auto">
                <a:xfrm>
                  <a:off x="1360" y="2384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1" name="Group 74"/>
              <p:cNvGrpSpPr>
                <a:grpSpLocks/>
              </p:cNvGrpSpPr>
              <p:nvPr/>
            </p:nvGrpSpPr>
            <p:grpSpPr bwMode="auto">
              <a:xfrm>
                <a:off x="2040" y="2384"/>
                <a:ext cx="680" cy="596"/>
                <a:chOff x="2040" y="2384"/>
                <a:chExt cx="680" cy="596"/>
              </a:xfrm>
            </p:grpSpPr>
            <p:sp>
              <p:nvSpPr>
                <p:cNvPr id="31808" name="Rectangle 22"/>
                <p:cNvSpPr>
                  <a:spLocks noChangeArrowheads="1"/>
                </p:cNvSpPr>
                <p:nvPr/>
              </p:nvSpPr>
              <p:spPr bwMode="auto">
                <a:xfrm>
                  <a:off x="2083" y="2384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Ь,Ъ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0.014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09" name="Rectangle 73"/>
                <p:cNvSpPr>
                  <a:spLocks noChangeArrowheads="1"/>
                </p:cNvSpPr>
                <p:nvPr/>
              </p:nvSpPr>
              <p:spPr bwMode="auto">
                <a:xfrm>
                  <a:off x="2040" y="2384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2" name="Group 76"/>
              <p:cNvGrpSpPr>
                <a:grpSpLocks/>
              </p:cNvGrpSpPr>
              <p:nvPr/>
            </p:nvGrpSpPr>
            <p:grpSpPr bwMode="auto">
              <a:xfrm>
                <a:off x="0" y="2980"/>
                <a:ext cx="680" cy="596"/>
                <a:chOff x="0" y="2980"/>
                <a:chExt cx="680" cy="596"/>
              </a:xfrm>
            </p:grpSpPr>
            <p:sp>
              <p:nvSpPr>
                <p:cNvPr id="31806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2980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Б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0.014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07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2980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3" name="Group 78"/>
              <p:cNvGrpSpPr>
                <a:grpSpLocks/>
              </p:cNvGrpSpPr>
              <p:nvPr/>
            </p:nvGrpSpPr>
            <p:grpSpPr bwMode="auto">
              <a:xfrm>
                <a:off x="680" y="2980"/>
                <a:ext cx="680" cy="596"/>
                <a:chOff x="680" y="2980"/>
                <a:chExt cx="680" cy="596"/>
              </a:xfrm>
            </p:grpSpPr>
            <p:sp>
              <p:nvSpPr>
                <p:cNvPr id="31804" name="Rectangle 24"/>
                <p:cNvSpPr>
                  <a:spLocks noChangeArrowheads="1"/>
                </p:cNvSpPr>
                <p:nvPr/>
              </p:nvSpPr>
              <p:spPr bwMode="auto">
                <a:xfrm>
                  <a:off x="723" y="2980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Г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0.013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05" name="Rectangle 77"/>
                <p:cNvSpPr>
                  <a:spLocks noChangeArrowheads="1"/>
                </p:cNvSpPr>
                <p:nvPr/>
              </p:nvSpPr>
              <p:spPr bwMode="auto">
                <a:xfrm>
                  <a:off x="680" y="2980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4" name="Group 80"/>
              <p:cNvGrpSpPr>
                <a:grpSpLocks/>
              </p:cNvGrpSpPr>
              <p:nvPr/>
            </p:nvGrpSpPr>
            <p:grpSpPr bwMode="auto">
              <a:xfrm>
                <a:off x="1360" y="2980"/>
                <a:ext cx="680" cy="596"/>
                <a:chOff x="1360" y="2980"/>
                <a:chExt cx="680" cy="596"/>
              </a:xfrm>
            </p:grpSpPr>
            <p:sp>
              <p:nvSpPr>
                <p:cNvPr id="31802" name="Rectangle 25"/>
                <p:cNvSpPr>
                  <a:spLocks noChangeArrowheads="1"/>
                </p:cNvSpPr>
                <p:nvPr/>
              </p:nvSpPr>
              <p:spPr bwMode="auto">
                <a:xfrm>
                  <a:off x="1403" y="2980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Ч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0.012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03" name="Rectangle 79"/>
                <p:cNvSpPr>
                  <a:spLocks noChangeArrowheads="1"/>
                </p:cNvSpPr>
                <p:nvPr/>
              </p:nvSpPr>
              <p:spPr bwMode="auto">
                <a:xfrm>
                  <a:off x="1360" y="2980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5" name="Group 82"/>
              <p:cNvGrpSpPr>
                <a:grpSpLocks/>
              </p:cNvGrpSpPr>
              <p:nvPr/>
            </p:nvGrpSpPr>
            <p:grpSpPr bwMode="auto">
              <a:xfrm>
                <a:off x="2040" y="2980"/>
                <a:ext cx="680" cy="596"/>
                <a:chOff x="2040" y="2980"/>
                <a:chExt cx="680" cy="596"/>
              </a:xfrm>
            </p:grpSpPr>
            <p:sp>
              <p:nvSpPr>
                <p:cNvPr id="31800" name="Rectangle 26"/>
                <p:cNvSpPr>
                  <a:spLocks noChangeArrowheads="1"/>
                </p:cNvSpPr>
                <p:nvPr/>
              </p:nvSpPr>
              <p:spPr bwMode="auto">
                <a:xfrm>
                  <a:off x="2083" y="2980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Й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0.010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801" name="Rectangle 81"/>
                <p:cNvSpPr>
                  <a:spLocks noChangeArrowheads="1"/>
                </p:cNvSpPr>
                <p:nvPr/>
              </p:nvSpPr>
              <p:spPr bwMode="auto">
                <a:xfrm>
                  <a:off x="2040" y="2980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6" name="Group 84"/>
              <p:cNvGrpSpPr>
                <a:grpSpLocks/>
              </p:cNvGrpSpPr>
              <p:nvPr/>
            </p:nvGrpSpPr>
            <p:grpSpPr bwMode="auto">
              <a:xfrm>
                <a:off x="0" y="3576"/>
                <a:ext cx="680" cy="596"/>
                <a:chOff x="0" y="3576"/>
                <a:chExt cx="680" cy="596"/>
              </a:xfrm>
            </p:grpSpPr>
            <p:sp>
              <p:nvSpPr>
                <p:cNvPr id="31798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3576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Х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0.009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799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3576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7" name="Group 86"/>
              <p:cNvGrpSpPr>
                <a:grpSpLocks/>
              </p:cNvGrpSpPr>
              <p:nvPr/>
            </p:nvGrpSpPr>
            <p:grpSpPr bwMode="auto">
              <a:xfrm>
                <a:off x="680" y="3576"/>
                <a:ext cx="680" cy="596"/>
                <a:chOff x="680" y="3576"/>
                <a:chExt cx="680" cy="596"/>
              </a:xfrm>
            </p:grpSpPr>
            <p:sp>
              <p:nvSpPr>
                <p:cNvPr id="31796" name="Rectangle 28"/>
                <p:cNvSpPr>
                  <a:spLocks noChangeArrowheads="1"/>
                </p:cNvSpPr>
                <p:nvPr/>
              </p:nvSpPr>
              <p:spPr bwMode="auto">
                <a:xfrm>
                  <a:off x="723" y="3576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Ж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0.007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797" name="Rectangle 85"/>
                <p:cNvSpPr>
                  <a:spLocks noChangeArrowheads="1"/>
                </p:cNvSpPr>
                <p:nvPr/>
              </p:nvSpPr>
              <p:spPr bwMode="auto">
                <a:xfrm>
                  <a:off x="680" y="3576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8" name="Group 88"/>
              <p:cNvGrpSpPr>
                <a:grpSpLocks/>
              </p:cNvGrpSpPr>
              <p:nvPr/>
            </p:nvGrpSpPr>
            <p:grpSpPr bwMode="auto">
              <a:xfrm>
                <a:off x="1360" y="3576"/>
                <a:ext cx="680" cy="596"/>
                <a:chOff x="1360" y="3576"/>
                <a:chExt cx="680" cy="596"/>
              </a:xfrm>
            </p:grpSpPr>
            <p:sp>
              <p:nvSpPr>
                <p:cNvPr id="31794" name="Rectangle 29"/>
                <p:cNvSpPr>
                  <a:spLocks noChangeArrowheads="1"/>
                </p:cNvSpPr>
                <p:nvPr/>
              </p:nvSpPr>
              <p:spPr bwMode="auto">
                <a:xfrm>
                  <a:off x="1403" y="3576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Ю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0.006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795" name="Rectangle 87"/>
                <p:cNvSpPr>
                  <a:spLocks noChangeArrowheads="1"/>
                </p:cNvSpPr>
                <p:nvPr/>
              </p:nvSpPr>
              <p:spPr bwMode="auto">
                <a:xfrm>
                  <a:off x="1360" y="3576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79" name="Group 90"/>
              <p:cNvGrpSpPr>
                <a:grpSpLocks/>
              </p:cNvGrpSpPr>
              <p:nvPr/>
            </p:nvGrpSpPr>
            <p:grpSpPr bwMode="auto">
              <a:xfrm>
                <a:off x="2040" y="3576"/>
                <a:ext cx="680" cy="596"/>
                <a:chOff x="2040" y="3576"/>
                <a:chExt cx="680" cy="596"/>
              </a:xfrm>
            </p:grpSpPr>
            <p:sp>
              <p:nvSpPr>
                <p:cNvPr id="31792" name="Rectangle 30"/>
                <p:cNvSpPr>
                  <a:spLocks noChangeArrowheads="1"/>
                </p:cNvSpPr>
                <p:nvPr/>
              </p:nvSpPr>
              <p:spPr bwMode="auto">
                <a:xfrm>
                  <a:off x="2083" y="3576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Ш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0.006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793" name="Rectangle 89"/>
                <p:cNvSpPr>
                  <a:spLocks noChangeArrowheads="1"/>
                </p:cNvSpPr>
                <p:nvPr/>
              </p:nvSpPr>
              <p:spPr bwMode="auto">
                <a:xfrm>
                  <a:off x="2040" y="3576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80" name="Group 92"/>
              <p:cNvGrpSpPr>
                <a:grpSpLocks/>
              </p:cNvGrpSpPr>
              <p:nvPr/>
            </p:nvGrpSpPr>
            <p:grpSpPr bwMode="auto">
              <a:xfrm>
                <a:off x="0" y="4172"/>
                <a:ext cx="680" cy="596"/>
                <a:chOff x="0" y="4172"/>
                <a:chExt cx="680" cy="596"/>
              </a:xfrm>
            </p:grpSpPr>
            <p:sp>
              <p:nvSpPr>
                <p:cNvPr id="31790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4172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Ц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0.004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791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4172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81" name="Group 94"/>
              <p:cNvGrpSpPr>
                <a:grpSpLocks/>
              </p:cNvGrpSpPr>
              <p:nvPr/>
            </p:nvGrpSpPr>
            <p:grpSpPr bwMode="auto">
              <a:xfrm>
                <a:off x="680" y="4172"/>
                <a:ext cx="680" cy="596"/>
                <a:chOff x="680" y="4172"/>
                <a:chExt cx="680" cy="596"/>
              </a:xfrm>
            </p:grpSpPr>
            <p:sp>
              <p:nvSpPr>
                <p:cNvPr id="31788" name="Rectangle 32"/>
                <p:cNvSpPr>
                  <a:spLocks noChangeArrowheads="1"/>
                </p:cNvSpPr>
                <p:nvPr/>
              </p:nvSpPr>
              <p:spPr bwMode="auto">
                <a:xfrm>
                  <a:off x="723" y="4172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Щ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0.003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789" name="Rectangle 93"/>
                <p:cNvSpPr>
                  <a:spLocks noChangeArrowheads="1"/>
                </p:cNvSpPr>
                <p:nvPr/>
              </p:nvSpPr>
              <p:spPr bwMode="auto">
                <a:xfrm>
                  <a:off x="680" y="4172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82" name="Group 96"/>
              <p:cNvGrpSpPr>
                <a:grpSpLocks/>
              </p:cNvGrpSpPr>
              <p:nvPr/>
            </p:nvGrpSpPr>
            <p:grpSpPr bwMode="auto">
              <a:xfrm>
                <a:off x="1360" y="4172"/>
                <a:ext cx="680" cy="596"/>
                <a:chOff x="1360" y="4172"/>
                <a:chExt cx="680" cy="596"/>
              </a:xfrm>
            </p:grpSpPr>
            <p:sp>
              <p:nvSpPr>
                <p:cNvPr id="31786" name="Rectangle 33"/>
                <p:cNvSpPr>
                  <a:spLocks noChangeArrowheads="1"/>
                </p:cNvSpPr>
                <p:nvPr/>
              </p:nvSpPr>
              <p:spPr bwMode="auto">
                <a:xfrm>
                  <a:off x="1403" y="4172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Э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0.003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787" name="Rectangle 95"/>
                <p:cNvSpPr>
                  <a:spLocks noChangeArrowheads="1"/>
                </p:cNvSpPr>
                <p:nvPr/>
              </p:nvSpPr>
              <p:spPr bwMode="auto">
                <a:xfrm>
                  <a:off x="1360" y="4172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31783" name="Group 98"/>
              <p:cNvGrpSpPr>
                <a:grpSpLocks/>
              </p:cNvGrpSpPr>
              <p:nvPr/>
            </p:nvGrpSpPr>
            <p:grpSpPr bwMode="auto">
              <a:xfrm>
                <a:off x="2040" y="4172"/>
                <a:ext cx="680" cy="596"/>
                <a:chOff x="2040" y="4172"/>
                <a:chExt cx="680" cy="596"/>
              </a:xfrm>
            </p:grpSpPr>
            <p:sp>
              <p:nvSpPr>
                <p:cNvPr id="31784" name="Rectangle 34"/>
                <p:cNvSpPr>
                  <a:spLocks noChangeArrowheads="1"/>
                </p:cNvSpPr>
                <p:nvPr/>
              </p:nvSpPr>
              <p:spPr bwMode="auto">
                <a:xfrm>
                  <a:off x="2083" y="4172"/>
                  <a:ext cx="59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Ф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cs typeface="Times New Roman" pitchFamily="18" charset="0"/>
                    </a:rPr>
                    <a:t>0.002</a:t>
                  </a:r>
                  <a:endParaRPr lang="ru-RU" altLang="ru-RU" sz="1200">
                    <a:cs typeface="Times New Roman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785" name="Rectangle 97"/>
                <p:cNvSpPr>
                  <a:spLocks noChangeArrowheads="1"/>
                </p:cNvSpPr>
                <p:nvPr/>
              </p:nvSpPr>
              <p:spPr bwMode="auto">
                <a:xfrm>
                  <a:off x="2040" y="4172"/>
                  <a:ext cx="68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31751" name="Rectangle 100"/>
            <p:cNvSpPr>
              <a:spLocks noChangeArrowheads="1"/>
            </p:cNvSpPr>
            <p:nvPr/>
          </p:nvSpPr>
          <p:spPr bwMode="auto">
            <a:xfrm>
              <a:off x="-3" y="-3"/>
              <a:ext cx="2726" cy="477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1748" name="Rectangle 102"/>
          <p:cNvSpPr>
            <a:spLocks noChangeArrowheads="1"/>
          </p:cNvSpPr>
          <p:nvPr/>
        </p:nvSpPr>
        <p:spPr bwMode="auto">
          <a:xfrm>
            <a:off x="3175" y="6777038"/>
            <a:ext cx="91440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itchFamily="18" charset="0"/>
              </a:rPr>
              <a:t> </a:t>
            </a:r>
            <a:endParaRPr lang="ru-RU" altLang="ru-RU" sz="12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49" name="TextBox 102"/>
          <p:cNvSpPr txBox="1">
            <a:spLocks noChangeArrowheads="1"/>
          </p:cNvSpPr>
          <p:nvPr/>
        </p:nvSpPr>
        <p:spPr bwMode="auto">
          <a:xfrm>
            <a:off x="285750" y="285750"/>
            <a:ext cx="825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Анализ статистических особенностей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 криптограмм</a:t>
            </a:r>
          </a:p>
        </p:txBody>
      </p:sp>
    </p:spTree>
    <p:extLst>
      <p:ext uri="{BB962C8B-B14F-4D97-AF65-F5344CB8AC3E}">
        <p14:creationId xmlns:p14="http://schemas.microsoft.com/office/powerpoint/2010/main" val="31673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51FE87-64D0-4746-9F82-8E7CF9C949F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/>
              <a:t>Подстановочно-перестановочные шифры (ППШ)</a:t>
            </a:r>
            <a:r>
              <a:rPr lang="ru-RU" altLang="ru-RU" sz="4000" b="1" smtClean="0"/>
              <a:t> </a:t>
            </a:r>
          </a:p>
        </p:txBody>
      </p:sp>
      <p:sp>
        <p:nvSpPr>
          <p:cNvPr id="3277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i="1" dirty="0" smtClean="0"/>
              <a:t>1. Подстановки</a:t>
            </a: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Это нелинейные преобразования блоков в блоки такой же длины. Нелинейные преобразования подстановок часто задаются таблицей</a:t>
            </a:r>
            <a:endParaRPr lang="ru-RU" alt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/>
              <a:t>Пример. </a:t>
            </a:r>
            <a:r>
              <a:rPr lang="ru-RU" altLang="ru-RU" sz="2400" dirty="0" smtClean="0"/>
              <a:t>Блок длины </a:t>
            </a:r>
            <a:r>
              <a:rPr lang="en-US" altLang="ru-RU" sz="2400" i="1" dirty="0" smtClean="0"/>
              <a:t>n</a:t>
            </a:r>
            <a:r>
              <a:rPr lang="ru-RU" altLang="ru-RU" sz="2400" dirty="0" smtClean="0"/>
              <a:t> = 3, что соответствует отображению</a:t>
            </a:r>
            <a:br>
              <a:rPr lang="ru-RU" altLang="ru-RU" sz="2400" dirty="0" smtClean="0"/>
            </a:br>
            <a:r>
              <a:rPr lang="en-US" altLang="ru-RU" sz="2400" i="1" dirty="0" smtClean="0"/>
              <a:t>x</a:t>
            </a:r>
            <a:r>
              <a:rPr lang="ru-RU" altLang="ru-RU" sz="2400" dirty="0" smtClean="0"/>
              <a:t>1 </a:t>
            </a:r>
            <a:r>
              <a:rPr lang="en-US" altLang="ru-RU" sz="2400" i="1" dirty="0" smtClean="0"/>
              <a:t>x</a:t>
            </a:r>
            <a:r>
              <a:rPr lang="ru-RU" altLang="ru-RU" sz="2400" dirty="0" smtClean="0"/>
              <a:t>2 </a:t>
            </a:r>
            <a:r>
              <a:rPr lang="en-US" altLang="ru-RU" sz="2400" i="1" dirty="0" smtClean="0"/>
              <a:t>x</a:t>
            </a:r>
            <a:r>
              <a:rPr lang="ru-RU" altLang="ru-RU" sz="2400" dirty="0" smtClean="0"/>
              <a:t>3 </a:t>
            </a:r>
            <a:r>
              <a:rPr lang="ru-RU" altLang="ru-RU" sz="2400" dirty="0" smtClean="0">
                <a:sym typeface="Symbol" pitchFamily="18" charset="2"/>
              </a:rPr>
              <a:t></a:t>
            </a:r>
            <a:r>
              <a:rPr lang="ru-RU" altLang="ru-RU" sz="2400" dirty="0" smtClean="0"/>
              <a:t> </a:t>
            </a:r>
            <a:r>
              <a:rPr lang="en-US" altLang="ru-RU" sz="2400" i="1" dirty="0" smtClean="0"/>
              <a:t>y</a:t>
            </a:r>
            <a:r>
              <a:rPr lang="ru-RU" altLang="ru-RU" sz="2400" dirty="0" smtClean="0"/>
              <a:t>1 </a:t>
            </a:r>
            <a:r>
              <a:rPr lang="en-US" altLang="ru-RU" sz="2400" i="1" dirty="0" smtClean="0"/>
              <a:t>y</a:t>
            </a:r>
            <a:r>
              <a:rPr lang="ru-RU" altLang="ru-RU" sz="2400" dirty="0" smtClean="0"/>
              <a:t>2 </a:t>
            </a:r>
            <a:r>
              <a:rPr lang="en-US" altLang="ru-RU" sz="2400" i="1" dirty="0" smtClean="0"/>
              <a:t>y</a:t>
            </a:r>
            <a:r>
              <a:rPr lang="ru-RU" altLang="ru-RU" sz="2400" dirty="0" smtClean="0"/>
              <a:t>3 </a:t>
            </a: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endParaRPr lang="ru-RU" altLang="ru-RU" sz="4400" dirty="0" smtClean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70" y="4249737"/>
            <a:ext cx="53355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918</Words>
  <Application>Microsoft Office PowerPoint</Application>
  <PresentationFormat>Экран (4:3)</PresentationFormat>
  <Paragraphs>258</Paragraphs>
  <Slides>35</Slides>
  <Notes>9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Equation</vt:lpstr>
      <vt:lpstr>Microsoft Equation 3.0</vt:lpstr>
      <vt:lpstr>Линейный криптоанализ</vt:lpstr>
      <vt:lpstr>Вычислительно стойкие системы шифрования</vt:lpstr>
      <vt:lpstr>Презентация PowerPoint</vt:lpstr>
      <vt:lpstr> Принцип Керхгоффа  </vt:lpstr>
      <vt:lpstr>Полный перебор ключей</vt:lpstr>
      <vt:lpstr>Правило остановки перебора</vt:lpstr>
      <vt:lpstr>Оценка времени тотального перебора ключей</vt:lpstr>
      <vt:lpstr>Статистика букв русского языка</vt:lpstr>
      <vt:lpstr>Подстановочно-перестановочные шифры (ППШ)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линейной и нелинейной функции</vt:lpstr>
      <vt:lpstr>Условия криптоанализа</vt:lpstr>
      <vt:lpstr>Линейный криптоанализ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линейной аппроксимации для полного шифра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Вычислительно-стойкие системы шифрования</dc:title>
  <dc:creator>viyak</dc:creator>
  <cp:lastModifiedBy>viyak</cp:lastModifiedBy>
  <cp:revision>47</cp:revision>
  <cp:lastPrinted>2018-02-26T18:23:12Z</cp:lastPrinted>
  <dcterms:created xsi:type="dcterms:W3CDTF">2016-12-18T13:30:36Z</dcterms:created>
  <dcterms:modified xsi:type="dcterms:W3CDTF">2018-02-28T19:27:17Z</dcterms:modified>
</cp:coreProperties>
</file>